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7"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E181B3-D140-1A92-7267-916EFB21C587}" v="388" dt="2024-05-29T02:51:45.2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9D6F5-A9D4-C22B-732C-A31A172FB93C}"/>
              </a:ext>
            </a:extLst>
          </p:cNvPr>
          <p:cNvSpPr>
            <a:spLocks noGrp="1"/>
          </p:cNvSpPr>
          <p:nvPr>
            <p:ph type="ctrTitle"/>
          </p:nvPr>
        </p:nvSpPr>
        <p:spPr>
          <a:xfrm>
            <a:off x="1524000" y="1122363"/>
            <a:ext cx="9144000" cy="2209393"/>
          </a:xfrm>
        </p:spPr>
        <p:txBody>
          <a:bodyPr anchor="b">
            <a:normAutofit/>
          </a:bodyPr>
          <a:lstStyle>
            <a:lvl1pPr algn="ctr">
              <a:defRPr sz="3600"/>
            </a:lvl1pPr>
          </a:lstStyle>
          <a:p>
            <a:r>
              <a:rPr lang="en-US" dirty="0"/>
              <a:t>Click to edit Master title style</a:t>
            </a:r>
          </a:p>
        </p:txBody>
      </p:sp>
      <p:sp>
        <p:nvSpPr>
          <p:cNvPr id="3" name="Subtitle 2">
            <a:extLst>
              <a:ext uri="{FF2B5EF4-FFF2-40B4-BE49-F238E27FC236}">
                <a16:creationId xmlns:a16="http://schemas.microsoft.com/office/drawing/2014/main" id="{E11AFD6E-3459-290F-1147-F0C47ACEEA5B}"/>
              </a:ext>
            </a:extLst>
          </p:cNvPr>
          <p:cNvSpPr>
            <a:spLocks noGrp="1"/>
          </p:cNvSpPr>
          <p:nvPr>
            <p:ph type="subTitle" idx="1"/>
          </p:nvPr>
        </p:nvSpPr>
        <p:spPr>
          <a:xfrm>
            <a:off x="1524000" y="4346774"/>
            <a:ext cx="9144000" cy="1066890"/>
          </a:xfrm>
        </p:spPr>
        <p:txBody>
          <a:bodyPr anchor="t">
            <a:normAutofit/>
          </a:bodyPr>
          <a:lstStyle>
            <a:lvl1pPr marL="0" indent="0" algn="ctr">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54674D3-6FB9-5549-B0F2-FD61E82D1FF1}"/>
              </a:ext>
            </a:extLst>
          </p:cNvPr>
          <p:cNvSpPr>
            <a:spLocks noGrp="1"/>
          </p:cNvSpPr>
          <p:nvPr>
            <p:ph type="dt" sz="half" idx="10"/>
          </p:nvPr>
        </p:nvSpPr>
        <p:spPr/>
        <p:txBody>
          <a:bodyPr/>
          <a:lstStyle/>
          <a:p>
            <a:fld id="{1ECB5883-038C-4696-8E27-1811E470D6D4}" type="datetime1">
              <a:rPr lang="en-US" smtClean="0"/>
              <a:t>5/28/2024</a:t>
            </a:fld>
            <a:endParaRPr lang="en-US"/>
          </a:p>
        </p:txBody>
      </p:sp>
      <p:sp>
        <p:nvSpPr>
          <p:cNvPr id="5" name="Footer Placeholder 4">
            <a:extLst>
              <a:ext uri="{FF2B5EF4-FFF2-40B4-BE49-F238E27FC236}">
                <a16:creationId xmlns:a16="http://schemas.microsoft.com/office/drawing/2014/main" id="{AB239BBC-C979-2C77-493E-CF5498AEB5DB}"/>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53813B7E-A51C-D9CD-2189-650A9D63BFF9}"/>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1483334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990AE-F72C-4C2E-E2D0-7A8D7EEF08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F41B46D-142E-8C8E-C4F4-B6B1586A6FD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4D92E3-36AD-2615-0166-6B73C34F10FA}"/>
              </a:ext>
            </a:extLst>
          </p:cNvPr>
          <p:cNvSpPr>
            <a:spLocks noGrp="1"/>
          </p:cNvSpPr>
          <p:nvPr>
            <p:ph type="dt" sz="half" idx="10"/>
          </p:nvPr>
        </p:nvSpPr>
        <p:spPr/>
        <p:txBody>
          <a:bodyPr/>
          <a:lstStyle/>
          <a:p>
            <a:fld id="{61E8A6D4-154B-4E4D-9001-7A6C328D243E}" type="datetime1">
              <a:rPr lang="en-US" smtClean="0"/>
              <a:t>5/28/2024</a:t>
            </a:fld>
            <a:endParaRPr lang="en-US"/>
          </a:p>
        </p:txBody>
      </p:sp>
      <p:sp>
        <p:nvSpPr>
          <p:cNvPr id="5" name="Footer Placeholder 4">
            <a:extLst>
              <a:ext uri="{FF2B5EF4-FFF2-40B4-BE49-F238E27FC236}">
                <a16:creationId xmlns:a16="http://schemas.microsoft.com/office/drawing/2014/main" id="{F10BFB69-319D-2284-2734-217160D396D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A6883B0-C775-5BD2-8EC6-A41D19BCA156}"/>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2480155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040463-6D41-8D45-088A-540B0D18838A}"/>
              </a:ext>
            </a:extLst>
          </p:cNvPr>
          <p:cNvSpPr>
            <a:spLocks noGrp="1"/>
          </p:cNvSpPr>
          <p:nvPr>
            <p:ph type="title" orient="vert"/>
          </p:nvPr>
        </p:nvSpPr>
        <p:spPr>
          <a:xfrm>
            <a:off x="8724900" y="592281"/>
            <a:ext cx="2628900" cy="558468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B5F2276-7F04-F3F7-E3CE-F81C8DC637DC}"/>
              </a:ext>
            </a:extLst>
          </p:cNvPr>
          <p:cNvSpPr>
            <a:spLocks noGrp="1"/>
          </p:cNvSpPr>
          <p:nvPr>
            <p:ph type="body" orient="vert" idx="1"/>
          </p:nvPr>
        </p:nvSpPr>
        <p:spPr>
          <a:xfrm>
            <a:off x="838200" y="592281"/>
            <a:ext cx="7734300" cy="558468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1802BF-9E0C-3251-8FAE-81F07DB05344}"/>
              </a:ext>
            </a:extLst>
          </p:cNvPr>
          <p:cNvSpPr>
            <a:spLocks noGrp="1"/>
          </p:cNvSpPr>
          <p:nvPr>
            <p:ph type="dt" sz="half" idx="10"/>
          </p:nvPr>
        </p:nvSpPr>
        <p:spPr/>
        <p:txBody>
          <a:bodyPr/>
          <a:lstStyle/>
          <a:p>
            <a:fld id="{EF880999-9BD6-4929-BDEC-B84E21C16701}" type="datetime1">
              <a:rPr lang="en-US" smtClean="0"/>
              <a:t>5/28/2024</a:t>
            </a:fld>
            <a:endParaRPr lang="en-US"/>
          </a:p>
        </p:txBody>
      </p:sp>
      <p:sp>
        <p:nvSpPr>
          <p:cNvPr id="5" name="Footer Placeholder 4">
            <a:extLst>
              <a:ext uri="{FF2B5EF4-FFF2-40B4-BE49-F238E27FC236}">
                <a16:creationId xmlns:a16="http://schemas.microsoft.com/office/drawing/2014/main" id="{329F1754-5B8F-A9FA-E8B1-06E04CE283D5}"/>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5F01E6A8-5139-ECD4-CC0C-32FFC6741000}"/>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3145379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155F0-A6D4-C39B-394F-0B16E9C9CE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D1860F-B260-57CE-E12B-2C94860319E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45C9F-D94D-E5D3-B73A-20621FA536D5}"/>
              </a:ext>
            </a:extLst>
          </p:cNvPr>
          <p:cNvSpPr>
            <a:spLocks noGrp="1"/>
          </p:cNvSpPr>
          <p:nvPr>
            <p:ph type="dt" sz="half" idx="10"/>
          </p:nvPr>
        </p:nvSpPr>
        <p:spPr/>
        <p:txBody>
          <a:bodyPr/>
          <a:lstStyle/>
          <a:p>
            <a:fld id="{579F6069-8263-4296-913A-BC2234E8D32B}" type="datetime1">
              <a:rPr lang="en-US" smtClean="0"/>
              <a:t>5/28/2024</a:t>
            </a:fld>
            <a:endParaRPr lang="en-US"/>
          </a:p>
        </p:txBody>
      </p:sp>
      <p:sp>
        <p:nvSpPr>
          <p:cNvPr id="5" name="Footer Placeholder 4">
            <a:extLst>
              <a:ext uri="{FF2B5EF4-FFF2-40B4-BE49-F238E27FC236}">
                <a16:creationId xmlns:a16="http://schemas.microsoft.com/office/drawing/2014/main" id="{E5FAB243-BB42-966A-4708-15C9B11D6885}"/>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5C3A3BD-2CC5-03D3-4CD6-E31A55BA2D23}"/>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41244301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D8633-AC3B-E617-1C54-84932DDD72E5}"/>
              </a:ext>
            </a:extLst>
          </p:cNvPr>
          <p:cNvSpPr>
            <a:spLocks noGrp="1"/>
          </p:cNvSpPr>
          <p:nvPr>
            <p:ph type="title"/>
          </p:nvPr>
        </p:nvSpPr>
        <p:spPr>
          <a:xfrm>
            <a:off x="1474236" y="1514688"/>
            <a:ext cx="8584164" cy="3138875"/>
          </a:xfrm>
        </p:spPr>
        <p:txBody>
          <a:bodyPr anchor="b">
            <a:normAutofit/>
          </a:bodyPr>
          <a:lstStyle>
            <a:lvl1pPr>
              <a:defRPr sz="3600" cap="all" spc="300" baseline="0"/>
            </a:lvl1pPr>
          </a:lstStyle>
          <a:p>
            <a:r>
              <a:rPr lang="en-US" dirty="0"/>
              <a:t>Click to edit Master title style</a:t>
            </a:r>
          </a:p>
        </p:txBody>
      </p:sp>
      <p:sp>
        <p:nvSpPr>
          <p:cNvPr id="3" name="Text Placeholder 2">
            <a:extLst>
              <a:ext uri="{FF2B5EF4-FFF2-40B4-BE49-F238E27FC236}">
                <a16:creationId xmlns:a16="http://schemas.microsoft.com/office/drawing/2014/main" id="{CF68C242-ECAB-AEC3-7E9B-F9854AF31CD2}"/>
              </a:ext>
            </a:extLst>
          </p:cNvPr>
          <p:cNvSpPr>
            <a:spLocks noGrp="1"/>
          </p:cNvSpPr>
          <p:nvPr>
            <p:ph type="body" idx="1"/>
          </p:nvPr>
        </p:nvSpPr>
        <p:spPr>
          <a:xfrm>
            <a:off x="1474236" y="4963885"/>
            <a:ext cx="8584165" cy="1125765"/>
          </a:xfrm>
        </p:spPr>
        <p:txBody>
          <a:bodyPr>
            <a:normAutofit/>
          </a:bodyPr>
          <a:lstStyle>
            <a:lvl1pPr marL="0" indent="0">
              <a:buNone/>
              <a:defRPr sz="1600" cap="all" spc="300" baseline="0">
                <a:solidFill>
                  <a:schemeClr val="tx2"/>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120D9B82-EEF4-2CD7-61FE-BAFB2B96D641}"/>
              </a:ext>
            </a:extLst>
          </p:cNvPr>
          <p:cNvSpPr>
            <a:spLocks noGrp="1"/>
          </p:cNvSpPr>
          <p:nvPr>
            <p:ph type="dt" sz="half" idx="10"/>
          </p:nvPr>
        </p:nvSpPr>
        <p:spPr/>
        <p:txBody>
          <a:bodyPr/>
          <a:lstStyle/>
          <a:p>
            <a:fld id="{BC9F5005-EC25-4FB9-B19B-2437F0B120D2}" type="datetime1">
              <a:rPr lang="en-US" smtClean="0"/>
              <a:t>5/28/2024</a:t>
            </a:fld>
            <a:endParaRPr lang="en-US"/>
          </a:p>
        </p:txBody>
      </p:sp>
      <p:sp>
        <p:nvSpPr>
          <p:cNvPr id="5" name="Footer Placeholder 4">
            <a:extLst>
              <a:ext uri="{FF2B5EF4-FFF2-40B4-BE49-F238E27FC236}">
                <a16:creationId xmlns:a16="http://schemas.microsoft.com/office/drawing/2014/main" id="{59A222B6-F7A8-70A5-B023-FCAD5D7C4BB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E85D758-2E38-8A8D-75BC-667F6A23B95B}"/>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165161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60DFF-11BD-F5F4-35D4-1986ABBD36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5D1279-E9A9-702E-144D-61114B788E88}"/>
              </a:ext>
            </a:extLst>
          </p:cNvPr>
          <p:cNvSpPr>
            <a:spLocks noGrp="1"/>
          </p:cNvSpPr>
          <p:nvPr>
            <p:ph sz="half" idx="1"/>
          </p:nvPr>
        </p:nvSpPr>
        <p:spPr>
          <a:xfrm>
            <a:off x="877824" y="2159175"/>
            <a:ext cx="4977453" cy="4017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584E624-7A76-56EC-FA0D-E2AA8EF9B951}"/>
              </a:ext>
            </a:extLst>
          </p:cNvPr>
          <p:cNvSpPr>
            <a:spLocks noGrp="1"/>
          </p:cNvSpPr>
          <p:nvPr>
            <p:ph sz="half" idx="2"/>
          </p:nvPr>
        </p:nvSpPr>
        <p:spPr>
          <a:xfrm>
            <a:off x="6328391" y="2159175"/>
            <a:ext cx="4985785" cy="4017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9D7DF5-30AD-AE47-D516-5CEE82770734}"/>
              </a:ext>
            </a:extLst>
          </p:cNvPr>
          <p:cNvSpPr>
            <a:spLocks noGrp="1"/>
          </p:cNvSpPr>
          <p:nvPr>
            <p:ph type="dt" sz="half" idx="10"/>
          </p:nvPr>
        </p:nvSpPr>
        <p:spPr/>
        <p:txBody>
          <a:bodyPr/>
          <a:lstStyle/>
          <a:p>
            <a:fld id="{0B283B5C-2325-42FF-AF91-C1451D9D66CC}" type="datetime1">
              <a:rPr lang="en-US" smtClean="0"/>
              <a:t>5/28/2024</a:t>
            </a:fld>
            <a:endParaRPr lang="en-US"/>
          </a:p>
        </p:txBody>
      </p:sp>
      <p:sp>
        <p:nvSpPr>
          <p:cNvPr id="6" name="Footer Placeholder 5">
            <a:extLst>
              <a:ext uri="{FF2B5EF4-FFF2-40B4-BE49-F238E27FC236}">
                <a16:creationId xmlns:a16="http://schemas.microsoft.com/office/drawing/2014/main" id="{8B05C503-B649-B083-6341-F6E376AF8C72}"/>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1E53EA35-CF5A-DB36-8B14-5C184B6F14D3}"/>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1659291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BA3D8-FDD9-329B-BCC6-BBF47F01BEE2}"/>
              </a:ext>
            </a:extLst>
          </p:cNvPr>
          <p:cNvSpPr>
            <a:spLocks noGrp="1"/>
          </p:cNvSpPr>
          <p:nvPr>
            <p:ph type="title"/>
          </p:nvPr>
        </p:nvSpPr>
        <p:spPr>
          <a:xfrm>
            <a:off x="881348" y="602671"/>
            <a:ext cx="10429303" cy="768928"/>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82EEF7DC-0699-CB3C-A7CB-39035D89A4A5}"/>
              </a:ext>
            </a:extLst>
          </p:cNvPr>
          <p:cNvSpPr>
            <a:spLocks noGrp="1"/>
          </p:cNvSpPr>
          <p:nvPr>
            <p:ph type="body" idx="1"/>
          </p:nvPr>
        </p:nvSpPr>
        <p:spPr>
          <a:xfrm>
            <a:off x="881349" y="1696325"/>
            <a:ext cx="4963538" cy="647700"/>
          </a:xfrm>
        </p:spPr>
        <p:txBody>
          <a:bodyPr anchor="b">
            <a:noAutofit/>
          </a:bodyPr>
          <a:lstStyle>
            <a:lvl1pPr marL="0" indent="0">
              <a:buNone/>
              <a:defRPr sz="14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D252EB40-99E1-CCA4-BAFA-F51AA56CF295}"/>
              </a:ext>
            </a:extLst>
          </p:cNvPr>
          <p:cNvSpPr>
            <a:spLocks noGrp="1"/>
          </p:cNvSpPr>
          <p:nvPr>
            <p:ph sz="half" idx="2"/>
          </p:nvPr>
        </p:nvSpPr>
        <p:spPr>
          <a:xfrm>
            <a:off x="881349" y="2344025"/>
            <a:ext cx="4963538" cy="38333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8979BC-6B50-751D-D569-F360938B05C8}"/>
              </a:ext>
            </a:extLst>
          </p:cNvPr>
          <p:cNvSpPr>
            <a:spLocks noGrp="1"/>
          </p:cNvSpPr>
          <p:nvPr>
            <p:ph type="body" sz="quarter" idx="3"/>
          </p:nvPr>
        </p:nvSpPr>
        <p:spPr>
          <a:xfrm>
            <a:off x="6322669" y="1696325"/>
            <a:ext cx="4987982" cy="647700"/>
          </a:xfrm>
        </p:spPr>
        <p:txBody>
          <a:bodyPr anchor="b">
            <a:noAutofit/>
          </a:bodyPr>
          <a:lstStyle>
            <a:lvl1pPr marL="0" indent="0">
              <a:buNone/>
              <a:defRPr sz="14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A3A26F-230E-2D25-6BDC-6ECA00FAEFD5}"/>
              </a:ext>
            </a:extLst>
          </p:cNvPr>
          <p:cNvSpPr>
            <a:spLocks noGrp="1"/>
          </p:cNvSpPr>
          <p:nvPr>
            <p:ph sz="quarter" idx="4"/>
          </p:nvPr>
        </p:nvSpPr>
        <p:spPr>
          <a:xfrm>
            <a:off x="6322669" y="2344025"/>
            <a:ext cx="4987982" cy="38333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48182A01-DE7C-3BA4-96FF-CDEF2F608FCA}"/>
              </a:ext>
            </a:extLst>
          </p:cNvPr>
          <p:cNvSpPr>
            <a:spLocks noGrp="1"/>
          </p:cNvSpPr>
          <p:nvPr>
            <p:ph type="dt" sz="half" idx="10"/>
          </p:nvPr>
        </p:nvSpPr>
        <p:spPr/>
        <p:txBody>
          <a:bodyPr/>
          <a:lstStyle/>
          <a:p>
            <a:fld id="{0F88DB08-3B01-46DD-99F2-F6F6334EA669}" type="datetime1">
              <a:rPr lang="en-US" smtClean="0"/>
              <a:t>5/28/2024</a:t>
            </a:fld>
            <a:endParaRPr lang="en-US"/>
          </a:p>
        </p:txBody>
      </p:sp>
      <p:sp>
        <p:nvSpPr>
          <p:cNvPr id="8" name="Footer Placeholder 7">
            <a:extLst>
              <a:ext uri="{FF2B5EF4-FFF2-40B4-BE49-F238E27FC236}">
                <a16:creationId xmlns:a16="http://schemas.microsoft.com/office/drawing/2014/main" id="{6FCAA828-0166-8ECD-BCE8-654BEFDD7155}"/>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7690C0D2-459A-04AA-FD90-7687D2FE8A9D}"/>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3304426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D549F-FA71-857F-E02E-3CB63CE683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F569611-F911-D3D4-B613-ACCDA56C45D2}"/>
              </a:ext>
            </a:extLst>
          </p:cNvPr>
          <p:cNvSpPr>
            <a:spLocks noGrp="1"/>
          </p:cNvSpPr>
          <p:nvPr>
            <p:ph type="dt" sz="half" idx="10"/>
          </p:nvPr>
        </p:nvSpPr>
        <p:spPr/>
        <p:txBody>
          <a:bodyPr/>
          <a:lstStyle/>
          <a:p>
            <a:fld id="{5892AC11-ACC3-4129-BBD7-C580BF1A4EE7}" type="datetime1">
              <a:rPr lang="en-US" smtClean="0"/>
              <a:t>5/28/2024</a:t>
            </a:fld>
            <a:endParaRPr lang="en-US"/>
          </a:p>
        </p:txBody>
      </p:sp>
      <p:sp>
        <p:nvSpPr>
          <p:cNvPr id="4" name="Footer Placeholder 3">
            <a:extLst>
              <a:ext uri="{FF2B5EF4-FFF2-40B4-BE49-F238E27FC236}">
                <a16:creationId xmlns:a16="http://schemas.microsoft.com/office/drawing/2014/main" id="{F6EA1961-0B6B-8FEB-F2CB-C42E90EF2DFD}"/>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F42AA80E-3139-9F1B-9C3E-2A76628CF4F8}"/>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2624560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F54789-9F96-511A-0FB6-24F6A8418C72}"/>
              </a:ext>
            </a:extLst>
          </p:cNvPr>
          <p:cNvSpPr>
            <a:spLocks noGrp="1"/>
          </p:cNvSpPr>
          <p:nvPr>
            <p:ph type="dt" sz="half" idx="10"/>
          </p:nvPr>
        </p:nvSpPr>
        <p:spPr/>
        <p:txBody>
          <a:bodyPr/>
          <a:lstStyle/>
          <a:p>
            <a:fld id="{6D80F7F3-E406-44E2-93AF-674B3F1A2E51}" type="datetime1">
              <a:rPr lang="en-US" smtClean="0"/>
              <a:t>5/28/2024</a:t>
            </a:fld>
            <a:endParaRPr lang="en-US"/>
          </a:p>
        </p:txBody>
      </p:sp>
      <p:sp>
        <p:nvSpPr>
          <p:cNvPr id="3" name="Footer Placeholder 2">
            <a:extLst>
              <a:ext uri="{FF2B5EF4-FFF2-40B4-BE49-F238E27FC236}">
                <a16:creationId xmlns:a16="http://schemas.microsoft.com/office/drawing/2014/main" id="{8B780399-ADEF-8F74-9F59-6AD804C9393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95B6A34F-ABAB-9C4E-38A1-C6EEB944B97C}"/>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17369482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E3917-2BF6-1CE2-F34B-49F0D09A1B91}"/>
              </a:ext>
            </a:extLst>
          </p:cNvPr>
          <p:cNvSpPr>
            <a:spLocks noGrp="1"/>
          </p:cNvSpPr>
          <p:nvPr>
            <p:ph type="title"/>
          </p:nvPr>
        </p:nvSpPr>
        <p:spPr>
          <a:xfrm>
            <a:off x="839788" y="807868"/>
            <a:ext cx="3640713" cy="2062594"/>
          </a:xfrm>
        </p:spPr>
        <p:txBody>
          <a:bodyPr anchor="t">
            <a:normAutofit/>
          </a:bodyPr>
          <a:lstStyle>
            <a:lvl1pPr>
              <a:defRPr sz="2800"/>
            </a:lvl1pPr>
          </a:lstStyle>
          <a:p>
            <a:r>
              <a:rPr lang="en-US" dirty="0"/>
              <a:t>Click to edit Master title style</a:t>
            </a:r>
          </a:p>
        </p:txBody>
      </p:sp>
      <p:sp>
        <p:nvSpPr>
          <p:cNvPr id="3" name="Content Placeholder 2">
            <a:extLst>
              <a:ext uri="{FF2B5EF4-FFF2-40B4-BE49-F238E27FC236}">
                <a16:creationId xmlns:a16="http://schemas.microsoft.com/office/drawing/2014/main" id="{40815B8F-A9F3-8583-FFF1-175021F17AF0}"/>
              </a:ext>
            </a:extLst>
          </p:cNvPr>
          <p:cNvSpPr>
            <a:spLocks noGrp="1"/>
          </p:cNvSpPr>
          <p:nvPr>
            <p:ph idx="1"/>
          </p:nvPr>
        </p:nvSpPr>
        <p:spPr>
          <a:xfrm>
            <a:off x="5432898" y="807867"/>
            <a:ext cx="5922489" cy="5053183"/>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C5D90AFF-A949-CE9E-6B94-C1B619612915}"/>
              </a:ext>
            </a:extLst>
          </p:cNvPr>
          <p:cNvSpPr>
            <a:spLocks noGrp="1"/>
          </p:cNvSpPr>
          <p:nvPr>
            <p:ph type="body" sz="half" idx="2"/>
          </p:nvPr>
        </p:nvSpPr>
        <p:spPr>
          <a:xfrm>
            <a:off x="839788" y="3000652"/>
            <a:ext cx="3640713" cy="2868336"/>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95267E-088F-FB9A-9469-551890F29F01}"/>
              </a:ext>
            </a:extLst>
          </p:cNvPr>
          <p:cNvSpPr>
            <a:spLocks noGrp="1"/>
          </p:cNvSpPr>
          <p:nvPr>
            <p:ph type="dt" sz="half" idx="10"/>
          </p:nvPr>
        </p:nvSpPr>
        <p:spPr/>
        <p:txBody>
          <a:bodyPr/>
          <a:lstStyle/>
          <a:p>
            <a:fld id="{2FB1DD93-7C9D-4E53-81F0-DDE57FEA7EDB}" type="datetime1">
              <a:rPr lang="en-US" smtClean="0"/>
              <a:t>5/28/2024</a:t>
            </a:fld>
            <a:endParaRPr lang="en-US"/>
          </a:p>
        </p:txBody>
      </p:sp>
      <p:sp>
        <p:nvSpPr>
          <p:cNvPr id="6" name="Footer Placeholder 5">
            <a:extLst>
              <a:ext uri="{FF2B5EF4-FFF2-40B4-BE49-F238E27FC236}">
                <a16:creationId xmlns:a16="http://schemas.microsoft.com/office/drawing/2014/main" id="{38EA3FFC-B3A6-C0B6-5DAE-70BE0D6FBD6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08D35F-BC2E-8D14-060F-449CBAF7C0D2}"/>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300292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909ED-ED97-A3CE-5569-77B45F41450A}"/>
              </a:ext>
            </a:extLst>
          </p:cNvPr>
          <p:cNvSpPr>
            <a:spLocks noGrp="1"/>
          </p:cNvSpPr>
          <p:nvPr>
            <p:ph type="title"/>
          </p:nvPr>
        </p:nvSpPr>
        <p:spPr>
          <a:xfrm>
            <a:off x="839788" y="820881"/>
            <a:ext cx="3639312" cy="2062595"/>
          </a:xfrm>
        </p:spPr>
        <p:txBody>
          <a:bodyPr anchor="t">
            <a:normAutofit/>
          </a:bodyPr>
          <a:lstStyle>
            <a:lvl1pPr>
              <a:defRPr sz="2800"/>
            </a:lvl1pPr>
          </a:lstStyle>
          <a:p>
            <a:r>
              <a:rPr lang="en-US" dirty="0"/>
              <a:t>Click to edit Master title style</a:t>
            </a:r>
          </a:p>
        </p:txBody>
      </p:sp>
      <p:sp>
        <p:nvSpPr>
          <p:cNvPr id="3" name="Picture Placeholder 2">
            <a:extLst>
              <a:ext uri="{FF2B5EF4-FFF2-40B4-BE49-F238E27FC236}">
                <a16:creationId xmlns:a16="http://schemas.microsoft.com/office/drawing/2014/main" id="{0683BB3A-9E24-DE4C-9619-1502F1B6F389}"/>
              </a:ext>
            </a:extLst>
          </p:cNvPr>
          <p:cNvSpPr>
            <a:spLocks noGrp="1"/>
          </p:cNvSpPr>
          <p:nvPr>
            <p:ph type="pic" idx="1"/>
          </p:nvPr>
        </p:nvSpPr>
        <p:spPr>
          <a:xfrm>
            <a:off x="5247408" y="919595"/>
            <a:ext cx="6107979" cy="501361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4B4CE1F-29E0-88BB-8489-E58236B8B17B}"/>
              </a:ext>
            </a:extLst>
          </p:cNvPr>
          <p:cNvSpPr>
            <a:spLocks noGrp="1"/>
          </p:cNvSpPr>
          <p:nvPr>
            <p:ph type="body" sz="half" idx="2"/>
          </p:nvPr>
        </p:nvSpPr>
        <p:spPr>
          <a:xfrm>
            <a:off x="839788" y="3000652"/>
            <a:ext cx="3643889" cy="2868336"/>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24B7212-6816-FFD1-50B2-58844AD38E26}"/>
              </a:ext>
            </a:extLst>
          </p:cNvPr>
          <p:cNvSpPr>
            <a:spLocks noGrp="1"/>
          </p:cNvSpPr>
          <p:nvPr>
            <p:ph type="dt" sz="half" idx="10"/>
          </p:nvPr>
        </p:nvSpPr>
        <p:spPr/>
        <p:txBody>
          <a:bodyPr/>
          <a:lstStyle/>
          <a:p>
            <a:fld id="{3DF7BC28-59DE-4F83-B4A1-497203279FAD}" type="datetime1">
              <a:rPr lang="en-US" smtClean="0"/>
              <a:t>5/28/2024</a:t>
            </a:fld>
            <a:endParaRPr lang="en-US"/>
          </a:p>
        </p:txBody>
      </p:sp>
      <p:sp>
        <p:nvSpPr>
          <p:cNvPr id="6" name="Footer Placeholder 5">
            <a:extLst>
              <a:ext uri="{FF2B5EF4-FFF2-40B4-BE49-F238E27FC236}">
                <a16:creationId xmlns:a16="http://schemas.microsoft.com/office/drawing/2014/main" id="{A2417744-5A24-B7B7-5FD6-E98E60832F2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14CDA4D1-A71D-A7A6-3D0C-294E5D280BE8}"/>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2680329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5858A62-FE72-978B-BE71-05908D82E1A4}"/>
              </a:ext>
            </a:extLst>
          </p:cNvPr>
          <p:cNvSpPr/>
          <p:nvPr/>
        </p:nvSpPr>
        <p:spPr>
          <a:xfrm>
            <a:off x="0" y="0"/>
            <a:ext cx="12192000" cy="6860161"/>
          </a:xfrm>
          <a:prstGeom prst="rect">
            <a:avLst/>
          </a:prstGeom>
          <a:solidFill>
            <a:schemeClr val="bg2">
              <a:lumMod val="75000"/>
              <a:alpha val="15000"/>
            </a:schemeClr>
          </a:solidFill>
          <a:ln w="1905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5BFA14B7-4740-5D9F-6489-BAD00C3E0D68}"/>
              </a:ext>
            </a:extLst>
          </p:cNvPr>
          <p:cNvSpPr>
            <a:spLocks noGrp="1"/>
          </p:cNvSpPr>
          <p:nvPr>
            <p:ph type="title"/>
          </p:nvPr>
        </p:nvSpPr>
        <p:spPr>
          <a:xfrm>
            <a:off x="871108" y="588245"/>
            <a:ext cx="10449784" cy="1265928"/>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7790487F-803F-C5AF-BD93-39C0FC738963}"/>
              </a:ext>
            </a:extLst>
          </p:cNvPr>
          <p:cNvSpPr>
            <a:spLocks noGrp="1"/>
          </p:cNvSpPr>
          <p:nvPr>
            <p:ph type="body" idx="1"/>
          </p:nvPr>
        </p:nvSpPr>
        <p:spPr>
          <a:xfrm>
            <a:off x="877824" y="2157984"/>
            <a:ext cx="10442448" cy="39038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86FCEF-4EDF-C2EF-7D81-FEFF7042F350}"/>
              </a:ext>
            </a:extLst>
          </p:cNvPr>
          <p:cNvSpPr>
            <a:spLocks noGrp="1"/>
          </p:cNvSpPr>
          <p:nvPr>
            <p:ph type="dt" sz="half" idx="2"/>
          </p:nvPr>
        </p:nvSpPr>
        <p:spPr>
          <a:xfrm>
            <a:off x="877824" y="6356350"/>
            <a:ext cx="2743200" cy="365125"/>
          </a:xfrm>
          <a:prstGeom prst="rect">
            <a:avLst/>
          </a:prstGeom>
        </p:spPr>
        <p:txBody>
          <a:bodyPr vert="horz" lIns="91440" tIns="45720" rIns="91440" bIns="45720" rtlCol="0" anchor="ctr"/>
          <a:lstStyle>
            <a:lvl1pPr algn="l">
              <a:defRPr sz="800" cap="all" spc="300" baseline="0">
                <a:solidFill>
                  <a:schemeClr val="tx2"/>
                </a:solidFill>
              </a:defRPr>
            </a:lvl1pPr>
          </a:lstStyle>
          <a:p>
            <a:fld id="{0BDC4764-F656-4735-9820-9886F8DF1D6A}" type="datetime1">
              <a:rPr lang="en-US" smtClean="0"/>
              <a:t>5/28/2024</a:t>
            </a:fld>
            <a:endParaRPr lang="en-US" dirty="0"/>
          </a:p>
        </p:txBody>
      </p:sp>
      <p:sp>
        <p:nvSpPr>
          <p:cNvPr id="5" name="Footer Placeholder 4">
            <a:extLst>
              <a:ext uri="{FF2B5EF4-FFF2-40B4-BE49-F238E27FC236}">
                <a16:creationId xmlns:a16="http://schemas.microsoft.com/office/drawing/2014/main" id="{9A4663BC-4D46-C74D-DDF2-9D25B4D96F9B}"/>
              </a:ext>
            </a:extLst>
          </p:cNvPr>
          <p:cNvSpPr>
            <a:spLocks noGrp="1"/>
          </p:cNvSpPr>
          <p:nvPr>
            <p:ph type="ftr" sz="quarter" idx="3"/>
          </p:nvPr>
        </p:nvSpPr>
        <p:spPr>
          <a:xfrm>
            <a:off x="7132320" y="6356350"/>
            <a:ext cx="4297680" cy="365125"/>
          </a:xfrm>
          <a:prstGeom prst="rect">
            <a:avLst/>
          </a:prstGeom>
        </p:spPr>
        <p:txBody>
          <a:bodyPr vert="horz" lIns="91440" tIns="45720" rIns="91440" bIns="45720" rtlCol="0" anchor="ctr"/>
          <a:lstStyle>
            <a:lvl1pPr algn="r">
              <a:defRPr sz="800" cap="all" spc="300" baseline="0">
                <a:solidFill>
                  <a:schemeClr val="tx2"/>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B71B4EAE-CB5C-D14B-77EF-7B155FA68353}"/>
              </a:ext>
            </a:extLst>
          </p:cNvPr>
          <p:cNvSpPr>
            <a:spLocks noGrp="1"/>
          </p:cNvSpPr>
          <p:nvPr>
            <p:ph type="sldNum" sz="quarter" idx="4"/>
          </p:nvPr>
        </p:nvSpPr>
        <p:spPr>
          <a:xfrm>
            <a:off x="11429999" y="6356350"/>
            <a:ext cx="521207" cy="365125"/>
          </a:xfrm>
          <a:prstGeom prst="rect">
            <a:avLst/>
          </a:prstGeom>
        </p:spPr>
        <p:txBody>
          <a:bodyPr vert="horz" lIns="91440" tIns="45720" rIns="91440" bIns="45720" rtlCol="0" anchor="ctr"/>
          <a:lstStyle>
            <a:lvl1pPr algn="r">
              <a:defRPr sz="1400">
                <a:solidFill>
                  <a:schemeClr val="tx2"/>
                </a:solidFill>
                <a:latin typeface="+mj-lt"/>
              </a:defRPr>
            </a:lvl1pPr>
          </a:lstStyle>
          <a:p>
            <a:fld id="{C68AC1EC-23E2-4F0E-A5A4-674EC8DB954E}" type="slidenum">
              <a:rPr lang="en-US" smtClean="0"/>
              <a:pPr/>
              <a:t>‹#›</a:t>
            </a:fld>
            <a:endParaRPr lang="en-US"/>
          </a:p>
        </p:txBody>
      </p:sp>
    </p:spTree>
    <p:extLst>
      <p:ext uri="{BB962C8B-B14F-4D97-AF65-F5344CB8AC3E}">
        <p14:creationId xmlns:p14="http://schemas.microsoft.com/office/powerpoint/2010/main" val="212737714"/>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0" r:id="rId6"/>
    <p:sldLayoutId id="2147483726" r:id="rId7"/>
    <p:sldLayoutId id="2147483727" r:id="rId8"/>
    <p:sldLayoutId id="2147483728" r:id="rId9"/>
    <p:sldLayoutId id="2147483729" r:id="rId10"/>
    <p:sldLayoutId id="2147483731" r:id="rId11"/>
  </p:sldLayoutIdLst>
  <p:hf hdr="0"/>
  <p:txStyles>
    <p:titleStyle>
      <a:lvl1pPr algn="l" defTabSz="914400" rtl="0" eaLnBrk="1" latinLnBrk="0" hangingPunct="1">
        <a:lnSpc>
          <a:spcPct val="100000"/>
        </a:lnSpc>
        <a:spcBef>
          <a:spcPct val="0"/>
        </a:spcBef>
        <a:buNone/>
        <a:defRPr sz="32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2"/>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400" kern="1200">
          <a:solidFill>
            <a:schemeClr val="tx2"/>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200" kern="1200">
          <a:solidFill>
            <a:schemeClr val="tx2"/>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100" kern="1200">
          <a:solidFill>
            <a:schemeClr val="tx2"/>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2 black smartphones free image | Peakpx">
            <a:extLst>
              <a:ext uri="{FF2B5EF4-FFF2-40B4-BE49-F238E27FC236}">
                <a16:creationId xmlns:a16="http://schemas.microsoft.com/office/drawing/2014/main" id="{7950575E-5CE5-7CE6-1FA5-42E77217E70D}"/>
              </a:ext>
            </a:extLst>
          </p:cNvPr>
          <p:cNvPicPr>
            <a:picLocks noChangeAspect="1"/>
          </p:cNvPicPr>
          <p:nvPr/>
        </p:nvPicPr>
        <p:blipFill rotWithShape="1">
          <a:blip r:embed="rId2"/>
          <a:srcRect t="7697" r="23298" b="1394"/>
          <a:stretch/>
        </p:blipFill>
        <p:spPr>
          <a:xfrm>
            <a:off x="3523488" y="10"/>
            <a:ext cx="8668512" cy="6857990"/>
          </a:xfrm>
          <a:prstGeom prst="rect">
            <a:avLst/>
          </a:prstGeom>
        </p:spPr>
      </p:pic>
      <p:sp>
        <p:nvSpPr>
          <p:cNvPr id="31" name="Rectangle 3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77981" y="1122363"/>
            <a:ext cx="4023360" cy="3204134"/>
          </a:xfrm>
        </p:spPr>
        <p:txBody>
          <a:bodyPr anchor="b">
            <a:normAutofit/>
          </a:bodyPr>
          <a:lstStyle/>
          <a:p>
            <a:pPr algn="l">
              <a:lnSpc>
                <a:spcPct val="90000"/>
              </a:lnSpc>
            </a:pPr>
            <a:r>
              <a:rPr lang="en-US" sz="4400" dirty="0"/>
              <a:t>Cell Phone Price Prediction and Analysis</a:t>
            </a:r>
            <a:br>
              <a:rPr lang="en-US" sz="4400" dirty="0"/>
            </a:br>
            <a:endParaRPr lang="en-US" sz="4400"/>
          </a:p>
        </p:txBody>
      </p:sp>
      <p:sp>
        <p:nvSpPr>
          <p:cNvPr id="3" name="Subtitle 2"/>
          <p:cNvSpPr>
            <a:spLocks noGrp="1"/>
          </p:cNvSpPr>
          <p:nvPr>
            <p:ph type="subTitle" idx="1"/>
          </p:nvPr>
        </p:nvSpPr>
        <p:spPr>
          <a:xfrm>
            <a:off x="477980" y="4872922"/>
            <a:ext cx="4023359" cy="1208141"/>
          </a:xfrm>
        </p:spPr>
        <p:txBody>
          <a:bodyPr vert="horz" lIns="91440" tIns="45720" rIns="91440" bIns="45720" rtlCol="0">
            <a:normAutofit/>
          </a:bodyPr>
          <a:lstStyle/>
          <a:p>
            <a:pPr algn="l"/>
            <a:r>
              <a:rPr lang="en-US" sz="2000"/>
              <a:t>Atanu Basak</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2 black smartphones free image | Peakpx">
            <a:extLst>
              <a:ext uri="{FF2B5EF4-FFF2-40B4-BE49-F238E27FC236}">
                <a16:creationId xmlns:a16="http://schemas.microsoft.com/office/drawing/2014/main" id="{7950575E-5CE5-7CE6-1FA5-42E77217E70D}"/>
              </a:ext>
            </a:extLst>
          </p:cNvPr>
          <p:cNvPicPr>
            <a:picLocks noChangeAspect="1"/>
          </p:cNvPicPr>
          <p:nvPr/>
        </p:nvPicPr>
        <p:blipFill rotWithShape="1">
          <a:blip r:embed="rId2"/>
          <a:srcRect t="7697" r="23298" b="1394"/>
          <a:stretch/>
        </p:blipFill>
        <p:spPr>
          <a:xfrm>
            <a:off x="3523488" y="10"/>
            <a:ext cx="8668512" cy="6857990"/>
          </a:xfrm>
          <a:prstGeom prst="rect">
            <a:avLst/>
          </a:prstGeom>
        </p:spPr>
      </p:pic>
      <p:sp>
        <p:nvSpPr>
          <p:cNvPr id="31" name="Rectangle 3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56308" y="1718108"/>
            <a:ext cx="5588924" cy="4520315"/>
          </a:xfrm>
        </p:spPr>
        <p:txBody>
          <a:bodyPr vert="horz" lIns="91440" tIns="45720" rIns="91440" bIns="45720" rtlCol="0" anchor="ctr">
            <a:noAutofit/>
          </a:bodyPr>
          <a:lstStyle/>
          <a:p>
            <a:pPr algn="l"/>
            <a:r>
              <a:rPr lang="en-US" sz="2000" dirty="0">
                <a:ea typeface="+mj-lt"/>
                <a:cs typeface="+mj-lt"/>
              </a:rPr>
              <a:t>Cell Phone are one of the most widely used gadgets in recent years, every year there are</a:t>
            </a:r>
            <a:endParaRPr lang="en-US" sz="2000"/>
          </a:p>
          <a:p>
            <a:pPr algn="l"/>
            <a:r>
              <a:rPr lang="en-US" sz="2000" dirty="0">
                <a:ea typeface="+mj-lt"/>
                <a:cs typeface="+mj-lt"/>
              </a:rPr>
              <a:t>some new feature upgrades are </a:t>
            </a:r>
            <a:r>
              <a:rPr lang="en-US" sz="2000">
                <a:ea typeface="+mj-lt"/>
                <a:cs typeface="+mj-lt"/>
              </a:rPr>
              <a:t>happening,</a:t>
            </a:r>
            <a:r>
              <a:rPr lang="en-US" sz="2000" dirty="0">
                <a:ea typeface="+mj-lt"/>
                <a:cs typeface="+mj-lt"/>
              </a:rPr>
              <a:t> and price increases accordingly. I am building a</a:t>
            </a:r>
            <a:endParaRPr lang="en-US" sz="2000"/>
          </a:p>
          <a:p>
            <a:pPr algn="l"/>
            <a:r>
              <a:rPr lang="en-US" sz="2000" dirty="0">
                <a:ea typeface="+mj-lt"/>
                <a:cs typeface="+mj-lt"/>
              </a:rPr>
              <a:t>predictive model, that can predict the price category of cell phones depending on its</a:t>
            </a:r>
            <a:endParaRPr lang="en-US" sz="2000"/>
          </a:p>
          <a:p>
            <a:pPr algn="l"/>
            <a:r>
              <a:rPr lang="en-US" sz="2000" dirty="0">
                <a:ea typeface="+mj-lt"/>
                <a:cs typeface="+mj-lt"/>
              </a:rPr>
              <a:t>features. In this problem the phone prices are divided into 4 categories ‘low cost’, ‘medium</a:t>
            </a:r>
            <a:endParaRPr lang="en-US" sz="2000"/>
          </a:p>
          <a:p>
            <a:pPr algn="l"/>
            <a:r>
              <a:rPr lang="en-US" sz="2000" dirty="0">
                <a:ea typeface="+mj-lt"/>
                <a:cs typeface="+mj-lt"/>
              </a:rPr>
              <a:t>cost’, ‘high cost’ and ‘very high cost’. If the model works perfectly with good accuracy, it</a:t>
            </a:r>
            <a:endParaRPr lang="en-US" sz="2000"/>
          </a:p>
          <a:p>
            <a:pPr algn="l">
              <a:lnSpc>
                <a:spcPct val="90000"/>
              </a:lnSpc>
            </a:pPr>
            <a:r>
              <a:rPr lang="en-US" sz="2000" dirty="0">
                <a:ea typeface="+mj-lt"/>
                <a:cs typeface="+mj-lt"/>
              </a:rPr>
              <a:t>can be used for cell phone price predictions.</a:t>
            </a:r>
            <a:endParaRPr lang="en-US" sz="2000"/>
          </a:p>
        </p:txBody>
      </p:sp>
      <p:sp>
        <p:nvSpPr>
          <p:cNvPr id="3" name="Subtitle 2"/>
          <p:cNvSpPr>
            <a:spLocks noGrp="1"/>
          </p:cNvSpPr>
          <p:nvPr>
            <p:ph type="subTitle" idx="1"/>
          </p:nvPr>
        </p:nvSpPr>
        <p:spPr>
          <a:xfrm>
            <a:off x="1503216" y="176231"/>
            <a:ext cx="4023359" cy="1208141"/>
          </a:xfrm>
        </p:spPr>
        <p:txBody>
          <a:bodyPr vert="horz" lIns="91440" tIns="45720" rIns="91440" bIns="45720" rtlCol="0">
            <a:normAutofit/>
          </a:bodyPr>
          <a:lstStyle/>
          <a:p>
            <a:pPr algn="l"/>
            <a:r>
              <a:rPr lang="en-US" sz="2000" dirty="0"/>
              <a:t>Business Problem</a:t>
            </a:r>
            <a:endParaRPr lang="en-US" dirty="0"/>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99901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2 black smartphones free image | Peakpx">
            <a:extLst>
              <a:ext uri="{FF2B5EF4-FFF2-40B4-BE49-F238E27FC236}">
                <a16:creationId xmlns:a16="http://schemas.microsoft.com/office/drawing/2014/main" id="{7950575E-5CE5-7CE6-1FA5-42E77217E70D}"/>
              </a:ext>
            </a:extLst>
          </p:cNvPr>
          <p:cNvPicPr>
            <a:picLocks noChangeAspect="1"/>
          </p:cNvPicPr>
          <p:nvPr/>
        </p:nvPicPr>
        <p:blipFill rotWithShape="1">
          <a:blip r:embed="rId2"/>
          <a:srcRect t="7697" r="23298" b="1394"/>
          <a:stretch/>
        </p:blipFill>
        <p:spPr>
          <a:xfrm>
            <a:off x="3523488" y="10"/>
            <a:ext cx="8668512" cy="6857990"/>
          </a:xfrm>
          <a:prstGeom prst="rect">
            <a:avLst/>
          </a:prstGeom>
        </p:spPr>
      </p:pic>
      <p:sp>
        <p:nvSpPr>
          <p:cNvPr id="31" name="Rectangle 3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56308" y="969963"/>
            <a:ext cx="2956562" cy="5268460"/>
          </a:xfrm>
        </p:spPr>
        <p:txBody>
          <a:bodyPr vert="horz" lIns="91440" tIns="45720" rIns="91440" bIns="45720" rtlCol="0" anchor="ctr">
            <a:noAutofit/>
          </a:bodyPr>
          <a:lstStyle/>
          <a:p>
            <a:pPr algn="l"/>
            <a:r>
              <a:rPr lang="en-US" sz="1800">
                <a:ea typeface="+mj-lt"/>
                <a:cs typeface="+mj-lt"/>
              </a:rPr>
              <a:t>Looking at the above bar plots it clearly says the two features battery power and ram have major influence on cell phone prices. The higher battery power cell phones are more costly compared to lower battery power. Similar pattern is there for ram, the speed of the mobile is very much dependent on ram, higher ram has high cell phone prices and mobile having lower size rams are low in price.</a:t>
            </a:r>
            <a:endParaRPr lang="en-US" sz="1800" dirty="0">
              <a:ea typeface="+mj-lt"/>
              <a:cs typeface="+mj-lt"/>
            </a:endParaRPr>
          </a:p>
          <a:p>
            <a:pPr algn="l"/>
            <a:endParaRPr lang="en-US" sz="1800" dirty="0">
              <a:ea typeface="+mj-lt"/>
              <a:cs typeface="+mj-lt"/>
            </a:endParaRPr>
          </a:p>
          <a:p>
            <a:pPr algn="l"/>
            <a:endParaRPr lang="en-US" sz="3200" dirty="0"/>
          </a:p>
        </p:txBody>
      </p:sp>
      <p:sp>
        <p:nvSpPr>
          <p:cNvPr id="3" name="Subtitle 2"/>
          <p:cNvSpPr>
            <a:spLocks noGrp="1"/>
          </p:cNvSpPr>
          <p:nvPr>
            <p:ph type="subTitle" idx="1"/>
          </p:nvPr>
        </p:nvSpPr>
        <p:spPr>
          <a:xfrm>
            <a:off x="1503216" y="176231"/>
            <a:ext cx="4023359" cy="1208141"/>
          </a:xfrm>
        </p:spPr>
        <p:txBody>
          <a:bodyPr vert="horz" lIns="91440" tIns="45720" rIns="91440" bIns="45720" rtlCol="0">
            <a:normAutofit/>
          </a:bodyPr>
          <a:lstStyle/>
          <a:p>
            <a:pPr algn="l"/>
            <a:r>
              <a:rPr lang="en-US" sz="2000" dirty="0"/>
              <a:t>Categorical analysis</a:t>
            </a:r>
            <a:endParaRPr lang="en-US" dirty="0"/>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A group of colored boxes with numbers&#10;&#10;Description automatically generated">
            <a:extLst>
              <a:ext uri="{FF2B5EF4-FFF2-40B4-BE49-F238E27FC236}">
                <a16:creationId xmlns:a16="http://schemas.microsoft.com/office/drawing/2014/main" id="{B0BC98C3-1084-E822-4D43-E15E51F2FA56}"/>
              </a:ext>
            </a:extLst>
          </p:cNvPr>
          <p:cNvPicPr>
            <a:picLocks noChangeAspect="1"/>
          </p:cNvPicPr>
          <p:nvPr/>
        </p:nvPicPr>
        <p:blipFill>
          <a:blip r:embed="rId3"/>
          <a:stretch>
            <a:fillRect/>
          </a:stretch>
        </p:blipFill>
        <p:spPr>
          <a:xfrm>
            <a:off x="3519054" y="774924"/>
            <a:ext cx="8672946" cy="4837098"/>
          </a:xfrm>
          <a:prstGeom prst="rect">
            <a:avLst/>
          </a:prstGeom>
        </p:spPr>
      </p:pic>
    </p:spTree>
    <p:extLst>
      <p:ext uri="{BB962C8B-B14F-4D97-AF65-F5344CB8AC3E}">
        <p14:creationId xmlns:p14="http://schemas.microsoft.com/office/powerpoint/2010/main" val="516808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2 black smartphones free image | Peakpx">
            <a:extLst>
              <a:ext uri="{FF2B5EF4-FFF2-40B4-BE49-F238E27FC236}">
                <a16:creationId xmlns:a16="http://schemas.microsoft.com/office/drawing/2014/main" id="{7950575E-5CE5-7CE6-1FA5-42E77217E70D}"/>
              </a:ext>
            </a:extLst>
          </p:cNvPr>
          <p:cNvPicPr>
            <a:picLocks noChangeAspect="1"/>
          </p:cNvPicPr>
          <p:nvPr/>
        </p:nvPicPr>
        <p:blipFill rotWithShape="1">
          <a:blip r:embed="rId2"/>
          <a:srcRect t="7697" r="23298" b="1394"/>
          <a:stretch/>
        </p:blipFill>
        <p:spPr>
          <a:xfrm>
            <a:off x="3523488" y="10"/>
            <a:ext cx="8668512" cy="6857990"/>
          </a:xfrm>
          <a:prstGeom prst="rect">
            <a:avLst/>
          </a:prstGeom>
        </p:spPr>
      </p:pic>
      <p:sp>
        <p:nvSpPr>
          <p:cNvPr id="31" name="Rectangle 3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56308" y="969963"/>
            <a:ext cx="2956562" cy="5268460"/>
          </a:xfrm>
        </p:spPr>
        <p:txBody>
          <a:bodyPr vert="horz" lIns="91440" tIns="45720" rIns="91440" bIns="45720" rtlCol="0" anchor="ctr">
            <a:noAutofit/>
          </a:bodyPr>
          <a:lstStyle/>
          <a:p>
            <a:pPr algn="l"/>
            <a:r>
              <a:rPr lang="en-US" sz="2000" dirty="0">
                <a:ea typeface="+mj-lt"/>
                <a:cs typeface="+mj-lt"/>
              </a:rPr>
              <a:t>here are four price categories and data has been created by taking uniform samples from each category, so we can say the prices in the sample of cell phone data are uniformly distributed as shown in the below diagram.</a:t>
            </a:r>
          </a:p>
        </p:txBody>
      </p:sp>
      <p:sp>
        <p:nvSpPr>
          <p:cNvPr id="3" name="Subtitle 2"/>
          <p:cNvSpPr>
            <a:spLocks noGrp="1"/>
          </p:cNvSpPr>
          <p:nvPr>
            <p:ph type="subTitle" idx="1"/>
          </p:nvPr>
        </p:nvSpPr>
        <p:spPr>
          <a:xfrm>
            <a:off x="1503216" y="176231"/>
            <a:ext cx="6350922" cy="612396"/>
          </a:xfrm>
        </p:spPr>
        <p:txBody>
          <a:bodyPr vert="horz" lIns="91440" tIns="45720" rIns="91440" bIns="45720" rtlCol="0">
            <a:normAutofit/>
          </a:bodyPr>
          <a:lstStyle/>
          <a:p>
            <a:pPr algn="l"/>
            <a:r>
              <a:rPr lang="en-US" sz="2000" dirty="0"/>
              <a:t>Sampling analysis on Price category</a:t>
            </a:r>
            <a:endParaRPr lang="en-US" dirty="0"/>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49956B2C-DFBB-037B-FB98-D7A3444FC97F}"/>
              </a:ext>
            </a:extLst>
          </p:cNvPr>
          <p:cNvPicPr>
            <a:picLocks noChangeAspect="1"/>
          </p:cNvPicPr>
          <p:nvPr/>
        </p:nvPicPr>
        <p:blipFill>
          <a:blip r:embed="rId3"/>
          <a:stretch>
            <a:fillRect/>
          </a:stretch>
        </p:blipFill>
        <p:spPr>
          <a:xfrm>
            <a:off x="4243820" y="626917"/>
            <a:ext cx="7625196" cy="5604164"/>
          </a:xfrm>
          <a:prstGeom prst="rect">
            <a:avLst/>
          </a:prstGeom>
        </p:spPr>
      </p:pic>
    </p:spTree>
    <p:extLst>
      <p:ext uri="{BB962C8B-B14F-4D97-AF65-F5344CB8AC3E}">
        <p14:creationId xmlns:p14="http://schemas.microsoft.com/office/powerpoint/2010/main" val="2564873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2 black smartphones free image | Peakpx">
            <a:extLst>
              <a:ext uri="{FF2B5EF4-FFF2-40B4-BE49-F238E27FC236}">
                <a16:creationId xmlns:a16="http://schemas.microsoft.com/office/drawing/2014/main" id="{7950575E-5CE5-7CE6-1FA5-42E77217E70D}"/>
              </a:ext>
            </a:extLst>
          </p:cNvPr>
          <p:cNvPicPr>
            <a:picLocks noChangeAspect="1"/>
          </p:cNvPicPr>
          <p:nvPr/>
        </p:nvPicPr>
        <p:blipFill rotWithShape="1">
          <a:blip r:embed="rId2"/>
          <a:srcRect t="7697" r="23298" b="1394"/>
          <a:stretch/>
        </p:blipFill>
        <p:spPr>
          <a:xfrm>
            <a:off x="3523488" y="10"/>
            <a:ext cx="8668512" cy="6857990"/>
          </a:xfrm>
          <a:prstGeom prst="rect">
            <a:avLst/>
          </a:prstGeom>
        </p:spPr>
      </p:pic>
      <p:sp>
        <p:nvSpPr>
          <p:cNvPr id="31" name="Rectangle 3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56308" y="969963"/>
            <a:ext cx="2956562" cy="5268460"/>
          </a:xfrm>
        </p:spPr>
        <p:txBody>
          <a:bodyPr vert="horz" lIns="91440" tIns="45720" rIns="91440" bIns="45720" rtlCol="0" anchor="ctr">
            <a:noAutofit/>
          </a:bodyPr>
          <a:lstStyle/>
          <a:p>
            <a:pPr algn="l"/>
            <a:r>
              <a:rPr lang="en-US" sz="1800" dirty="0">
                <a:ea typeface="+mj-lt"/>
                <a:cs typeface="+mj-lt"/>
              </a:rPr>
              <a:t>Here is the correlation matrix diagram on the cell phone data. The diagram also shows that ram has a high correlation with cell phone prices, i.e. the higher the ram the prices are higher for cell phones.</a:t>
            </a:r>
          </a:p>
          <a:p>
            <a:pPr algn="l"/>
            <a:endParaRPr lang="en-US" sz="3200" dirty="0">
              <a:ea typeface="+mj-lt"/>
              <a:cs typeface="+mj-lt"/>
            </a:endParaRPr>
          </a:p>
        </p:txBody>
      </p:sp>
      <p:sp>
        <p:nvSpPr>
          <p:cNvPr id="3" name="Subtitle 2"/>
          <p:cNvSpPr>
            <a:spLocks noGrp="1"/>
          </p:cNvSpPr>
          <p:nvPr>
            <p:ph type="subTitle" idx="1"/>
          </p:nvPr>
        </p:nvSpPr>
        <p:spPr>
          <a:xfrm>
            <a:off x="1503216" y="176231"/>
            <a:ext cx="6350922" cy="612396"/>
          </a:xfrm>
        </p:spPr>
        <p:txBody>
          <a:bodyPr vert="horz" lIns="91440" tIns="45720" rIns="91440" bIns="45720" rtlCol="0">
            <a:normAutofit/>
          </a:bodyPr>
          <a:lstStyle/>
          <a:p>
            <a:pPr algn="l"/>
            <a:r>
              <a:rPr lang="en-US" sz="2000" dirty="0"/>
              <a:t>Correlation</a:t>
            </a:r>
            <a:endParaRPr lang="en-US" dirty="0"/>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screen shot of a graph&#10;&#10;Description automatically generated">
            <a:extLst>
              <a:ext uri="{FF2B5EF4-FFF2-40B4-BE49-F238E27FC236}">
                <a16:creationId xmlns:a16="http://schemas.microsoft.com/office/drawing/2014/main" id="{7CA12F10-0EB3-E08D-FAAE-9B2E81B076A4}"/>
              </a:ext>
            </a:extLst>
          </p:cNvPr>
          <p:cNvPicPr>
            <a:picLocks noChangeAspect="1"/>
          </p:cNvPicPr>
          <p:nvPr/>
        </p:nvPicPr>
        <p:blipFill>
          <a:blip r:embed="rId3"/>
          <a:stretch>
            <a:fillRect/>
          </a:stretch>
        </p:blipFill>
        <p:spPr>
          <a:xfrm>
            <a:off x="4686747" y="858981"/>
            <a:ext cx="7154979" cy="5500255"/>
          </a:xfrm>
          <a:prstGeom prst="rect">
            <a:avLst/>
          </a:prstGeom>
        </p:spPr>
      </p:pic>
    </p:spTree>
    <p:extLst>
      <p:ext uri="{BB962C8B-B14F-4D97-AF65-F5344CB8AC3E}">
        <p14:creationId xmlns:p14="http://schemas.microsoft.com/office/powerpoint/2010/main" val="2373196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2 black smartphones free image | Peakpx">
            <a:extLst>
              <a:ext uri="{FF2B5EF4-FFF2-40B4-BE49-F238E27FC236}">
                <a16:creationId xmlns:a16="http://schemas.microsoft.com/office/drawing/2014/main" id="{7950575E-5CE5-7CE6-1FA5-42E77217E70D}"/>
              </a:ext>
            </a:extLst>
          </p:cNvPr>
          <p:cNvPicPr>
            <a:picLocks noChangeAspect="1"/>
          </p:cNvPicPr>
          <p:nvPr/>
        </p:nvPicPr>
        <p:blipFill rotWithShape="1">
          <a:blip r:embed="rId2"/>
          <a:srcRect t="7697" r="23298" b="1394"/>
          <a:stretch/>
        </p:blipFill>
        <p:spPr>
          <a:xfrm>
            <a:off x="3523488" y="10"/>
            <a:ext cx="8668512" cy="6857990"/>
          </a:xfrm>
          <a:prstGeom prst="rect">
            <a:avLst/>
          </a:prstGeom>
        </p:spPr>
      </p:pic>
      <p:sp>
        <p:nvSpPr>
          <p:cNvPr id="31" name="Rectangle 3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56308" y="969963"/>
            <a:ext cx="2956562" cy="5268460"/>
          </a:xfrm>
        </p:spPr>
        <p:txBody>
          <a:bodyPr vert="horz" lIns="91440" tIns="45720" rIns="91440" bIns="45720" rtlCol="0" anchor="ctr">
            <a:noAutofit/>
          </a:bodyPr>
          <a:lstStyle/>
          <a:p>
            <a:pPr algn="l"/>
            <a:r>
              <a:rPr lang="en-US" sz="1800" dirty="0">
                <a:ea typeface="+mj-lt"/>
                <a:cs typeface="+mj-lt"/>
              </a:rPr>
              <a:t>I have divided the data into 80-20 between training and test and fit Random Forest Classifier model on the data, The accuracy came as 89% for the fitting.</a:t>
            </a:r>
            <a:endParaRPr lang="en-US" dirty="0"/>
          </a:p>
        </p:txBody>
      </p:sp>
      <p:sp>
        <p:nvSpPr>
          <p:cNvPr id="3" name="Subtitle 2"/>
          <p:cNvSpPr>
            <a:spLocks noGrp="1"/>
          </p:cNvSpPr>
          <p:nvPr>
            <p:ph type="subTitle" idx="1"/>
          </p:nvPr>
        </p:nvSpPr>
        <p:spPr>
          <a:xfrm>
            <a:off x="1503216" y="176231"/>
            <a:ext cx="6350922" cy="612396"/>
          </a:xfrm>
        </p:spPr>
        <p:txBody>
          <a:bodyPr vert="horz" lIns="91440" tIns="45720" rIns="91440" bIns="45720" rtlCol="0">
            <a:normAutofit/>
          </a:bodyPr>
          <a:lstStyle/>
          <a:p>
            <a:pPr algn="l"/>
            <a:r>
              <a:rPr lang="en-US" sz="2000" dirty="0"/>
              <a:t>Random forest model</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screenshot of a computer&#10;&#10;Description automatically generated">
            <a:extLst>
              <a:ext uri="{FF2B5EF4-FFF2-40B4-BE49-F238E27FC236}">
                <a16:creationId xmlns:a16="http://schemas.microsoft.com/office/drawing/2014/main" id="{382A1AAA-CC7D-07D6-9A73-58A779A4CF76}"/>
              </a:ext>
            </a:extLst>
          </p:cNvPr>
          <p:cNvPicPr>
            <a:picLocks noChangeAspect="1"/>
          </p:cNvPicPr>
          <p:nvPr/>
        </p:nvPicPr>
        <p:blipFill>
          <a:blip r:embed="rId3"/>
          <a:stretch>
            <a:fillRect/>
          </a:stretch>
        </p:blipFill>
        <p:spPr>
          <a:xfrm>
            <a:off x="3545465" y="788843"/>
            <a:ext cx="8426162" cy="4767696"/>
          </a:xfrm>
          <a:prstGeom prst="rect">
            <a:avLst/>
          </a:prstGeom>
        </p:spPr>
      </p:pic>
    </p:spTree>
    <p:extLst>
      <p:ext uri="{BB962C8B-B14F-4D97-AF65-F5344CB8AC3E}">
        <p14:creationId xmlns:p14="http://schemas.microsoft.com/office/powerpoint/2010/main" val="3380803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2 black smartphones free image | Peakpx">
            <a:extLst>
              <a:ext uri="{FF2B5EF4-FFF2-40B4-BE49-F238E27FC236}">
                <a16:creationId xmlns:a16="http://schemas.microsoft.com/office/drawing/2014/main" id="{7950575E-5CE5-7CE6-1FA5-42E77217E70D}"/>
              </a:ext>
            </a:extLst>
          </p:cNvPr>
          <p:cNvPicPr>
            <a:picLocks noChangeAspect="1"/>
          </p:cNvPicPr>
          <p:nvPr/>
        </p:nvPicPr>
        <p:blipFill rotWithShape="1">
          <a:blip r:embed="rId2"/>
          <a:srcRect t="7697" r="23298" b="1394"/>
          <a:stretch/>
        </p:blipFill>
        <p:spPr>
          <a:xfrm>
            <a:off x="3523488" y="10"/>
            <a:ext cx="8668512" cy="6857990"/>
          </a:xfrm>
          <a:prstGeom prst="rect">
            <a:avLst/>
          </a:prstGeom>
        </p:spPr>
      </p:pic>
      <p:sp>
        <p:nvSpPr>
          <p:cNvPr id="31" name="Rectangle 3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56308" y="969963"/>
            <a:ext cx="2956562" cy="5268460"/>
          </a:xfrm>
        </p:spPr>
        <p:txBody>
          <a:bodyPr vert="horz" lIns="91440" tIns="45720" rIns="91440" bIns="45720" rtlCol="0" anchor="ctr">
            <a:noAutofit/>
          </a:bodyPr>
          <a:lstStyle/>
          <a:p>
            <a:pPr algn="l"/>
            <a:r>
              <a:rPr lang="en-US" sz="1800" dirty="0">
                <a:ea typeface="+mj-lt"/>
                <a:cs typeface="+mj-lt"/>
              </a:rPr>
              <a:t>On the same training data, I also fit Decision Tree Classifier model and check its accuracy on the test data, The accuracy came as 83% for the fitting.</a:t>
            </a:r>
            <a:endParaRPr lang="en-US" dirty="0"/>
          </a:p>
        </p:txBody>
      </p:sp>
      <p:sp>
        <p:nvSpPr>
          <p:cNvPr id="3" name="Subtitle 2"/>
          <p:cNvSpPr>
            <a:spLocks noGrp="1"/>
          </p:cNvSpPr>
          <p:nvPr>
            <p:ph type="subTitle" idx="1"/>
          </p:nvPr>
        </p:nvSpPr>
        <p:spPr>
          <a:xfrm>
            <a:off x="1503216" y="176231"/>
            <a:ext cx="6350922" cy="612396"/>
          </a:xfrm>
        </p:spPr>
        <p:txBody>
          <a:bodyPr vert="horz" lIns="91440" tIns="45720" rIns="91440" bIns="45720" rtlCol="0">
            <a:normAutofit/>
          </a:bodyPr>
          <a:lstStyle/>
          <a:p>
            <a:pPr algn="l"/>
            <a:r>
              <a:rPr lang="en-US" sz="2000" dirty="0"/>
              <a:t>Decision tree model</a:t>
            </a:r>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descr="A screenshot of a computer&#10;&#10;Description automatically generated">
            <a:extLst>
              <a:ext uri="{FF2B5EF4-FFF2-40B4-BE49-F238E27FC236}">
                <a16:creationId xmlns:a16="http://schemas.microsoft.com/office/drawing/2014/main" id="{D8824D04-71E1-B3F9-7621-ECDAF831A5AB}"/>
              </a:ext>
            </a:extLst>
          </p:cNvPr>
          <p:cNvPicPr>
            <a:picLocks noChangeAspect="1"/>
          </p:cNvPicPr>
          <p:nvPr/>
        </p:nvPicPr>
        <p:blipFill>
          <a:blip r:embed="rId3"/>
          <a:stretch>
            <a:fillRect/>
          </a:stretch>
        </p:blipFill>
        <p:spPr>
          <a:xfrm>
            <a:off x="4148139" y="975880"/>
            <a:ext cx="7719579" cy="4629150"/>
          </a:xfrm>
          <a:prstGeom prst="rect">
            <a:avLst/>
          </a:prstGeom>
        </p:spPr>
      </p:pic>
    </p:spTree>
    <p:extLst>
      <p:ext uri="{BB962C8B-B14F-4D97-AF65-F5344CB8AC3E}">
        <p14:creationId xmlns:p14="http://schemas.microsoft.com/office/powerpoint/2010/main" val="3692581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2 black smartphones free image | Peakpx">
            <a:extLst>
              <a:ext uri="{FF2B5EF4-FFF2-40B4-BE49-F238E27FC236}">
                <a16:creationId xmlns:a16="http://schemas.microsoft.com/office/drawing/2014/main" id="{7950575E-5CE5-7CE6-1FA5-42E77217E70D}"/>
              </a:ext>
            </a:extLst>
          </p:cNvPr>
          <p:cNvPicPr>
            <a:picLocks noChangeAspect="1"/>
          </p:cNvPicPr>
          <p:nvPr/>
        </p:nvPicPr>
        <p:blipFill rotWithShape="1">
          <a:blip r:embed="rId2"/>
          <a:srcRect t="7697" r="23298" b="1394"/>
          <a:stretch/>
        </p:blipFill>
        <p:spPr>
          <a:xfrm>
            <a:off x="3523488" y="10"/>
            <a:ext cx="8668512" cy="6857990"/>
          </a:xfrm>
          <a:prstGeom prst="rect">
            <a:avLst/>
          </a:prstGeom>
        </p:spPr>
      </p:pic>
      <p:sp>
        <p:nvSpPr>
          <p:cNvPr id="31" name="Rectangle 3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256308" y="969963"/>
            <a:ext cx="4411289" cy="5268460"/>
          </a:xfrm>
        </p:spPr>
        <p:txBody>
          <a:bodyPr vert="horz" lIns="91440" tIns="45720" rIns="91440" bIns="45720" rtlCol="0" anchor="ctr">
            <a:noAutofit/>
          </a:bodyPr>
          <a:lstStyle/>
          <a:p>
            <a:pPr algn="l"/>
            <a:r>
              <a:rPr lang="en-US" sz="1800" dirty="0">
                <a:ea typeface="+mj-lt"/>
                <a:cs typeface="+mj-lt"/>
              </a:rPr>
              <a:t>While implementation the prediction as an API, we must be careful on several thing, as user will input about the mobile information and different feature related information will be available on the server for all the user's personal mobile. So, the data must be purged in a timely manner. We must be careful not to collect user personal information tagged with the mobile as the scope of the application is only limited to cell phone price prediction.</a:t>
            </a:r>
          </a:p>
        </p:txBody>
      </p:sp>
      <p:sp>
        <p:nvSpPr>
          <p:cNvPr id="3" name="Subtitle 2"/>
          <p:cNvSpPr>
            <a:spLocks noGrp="1"/>
          </p:cNvSpPr>
          <p:nvPr>
            <p:ph type="subTitle" idx="1"/>
          </p:nvPr>
        </p:nvSpPr>
        <p:spPr>
          <a:xfrm>
            <a:off x="1503216" y="176231"/>
            <a:ext cx="6350922" cy="612396"/>
          </a:xfrm>
        </p:spPr>
        <p:txBody>
          <a:bodyPr vert="horz" lIns="91440" tIns="45720" rIns="91440" bIns="45720" rtlCol="0">
            <a:normAutofit/>
          </a:bodyPr>
          <a:lstStyle/>
          <a:p>
            <a:pPr algn="l"/>
            <a:r>
              <a:rPr lang="en-US" sz="2000" dirty="0"/>
              <a:t>Ethical assessment</a:t>
            </a:r>
            <a:endParaRPr lang="en-US" dirty="0"/>
          </a:p>
        </p:txBody>
      </p:sp>
      <p:sp>
        <p:nvSpPr>
          <p:cNvPr id="32" name="Rectangle 3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3" name="Rectangle 3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1675693"/>
      </p:ext>
    </p:extLst>
  </p:cSld>
  <p:clrMapOvr>
    <a:masterClrMapping/>
  </p:clrMapOvr>
</p:sld>
</file>

<file path=ppt/theme/theme1.xml><?xml version="1.0" encoding="utf-8"?>
<a:theme xmlns:a="http://schemas.openxmlformats.org/drawingml/2006/main" name="BohoVogueVTI">
  <a:themeElements>
    <a:clrScheme name="BohoVogue">
      <a:dk1>
        <a:sysClr val="windowText" lastClr="000000"/>
      </a:dk1>
      <a:lt1>
        <a:sysClr val="window" lastClr="FFFFFF"/>
      </a:lt1>
      <a:dk2>
        <a:srgbClr val="35403A"/>
      </a:dk2>
      <a:lt2>
        <a:srgbClr val="F1EFEB"/>
      </a:lt2>
      <a:accent1>
        <a:srgbClr val="9E8B50"/>
      </a:accent1>
      <a:accent2>
        <a:srgbClr val="D5966B"/>
      </a:accent2>
      <a:accent3>
        <a:srgbClr val="9BA6BB"/>
      </a:accent3>
      <a:accent4>
        <a:srgbClr val="869880"/>
      </a:accent4>
      <a:accent5>
        <a:srgbClr val="588267"/>
      </a:accent5>
      <a:accent6>
        <a:srgbClr val="B89C46"/>
      </a:accent6>
      <a:hlink>
        <a:srgbClr val="C77138"/>
      </a:hlink>
      <a:folHlink>
        <a:srgbClr val="589374"/>
      </a:folHlink>
    </a:clrScheme>
    <a:fontScheme name="Walbaum Display_Aptos">
      <a:majorFont>
        <a:latin typeface="Walbaum Display"/>
        <a:ea typeface=""/>
        <a:cs typeface=""/>
      </a:majorFont>
      <a:minorFont>
        <a:latin typeface="Apto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ohoVogueVTI" id="{8022F7FC-316B-4DD9-B9EB-BB68CC0DFA6F}" vid="{544DD2C6-9D23-4092-AACF-F55CEAA658FD}"/>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BohoVogueVTI</vt:lpstr>
      <vt:lpstr>Cell Phone Price Prediction and Analysis </vt:lpstr>
      <vt:lpstr>Cell Phone are one of the most widely used gadgets in recent years, every year there are some new feature upgrades are happening, and price increases accordingly. I am building a predictive model, that can predict the price category of cell phones depending on its features. In this problem the phone prices are divided into 4 categories ‘low cost’, ‘medium cost’, ‘high cost’ and ‘very high cost’. If the model works perfectly with good accuracy, it can be used for cell phone price predictions.</vt:lpstr>
      <vt:lpstr>Looking at the above bar plots it clearly says the two features battery power and ram have major influence on cell phone prices. The higher battery power cell phones are more costly compared to lower battery power. Similar pattern is there for ram, the speed of the mobile is very much dependent on ram, higher ram has high cell phone prices and mobile having lower size rams are low in price.  </vt:lpstr>
      <vt:lpstr>here are four price categories and data has been created by taking uniform samples from each category, so we can say the prices in the sample of cell phone data are uniformly distributed as shown in the below diagram.</vt:lpstr>
      <vt:lpstr>Here is the correlation matrix diagram on the cell phone data. The diagram also shows that ram has a high correlation with cell phone prices, i.e. the higher the ram the prices are higher for cell phones. </vt:lpstr>
      <vt:lpstr>I have divided the data into 80-20 between training and test and fit Random Forest Classifier model on the data, The accuracy came as 89% for the fitting.</vt:lpstr>
      <vt:lpstr>On the same training data, I also fit Decision Tree Classifier model and check its accuracy on the test data, The accuracy came as 83% for the fitting.</vt:lpstr>
      <vt:lpstr>While implementation the prediction as an API, we must be careful on several thing, as user will input about the mobile information and different feature related information will be available on the server for all the user's personal mobile. So, the data must be purged in a timely manner. We must be careful not to collect user personal information tagged with the mobile as the scope of the application is only limited to cell phone price prediction.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179</cp:revision>
  <dcterms:created xsi:type="dcterms:W3CDTF">2024-05-29T01:50:49Z</dcterms:created>
  <dcterms:modified xsi:type="dcterms:W3CDTF">2024-05-29T03:33:28Z</dcterms:modified>
</cp:coreProperties>
</file>

<file path=docProps/thumbnail.jpeg>
</file>